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61" r:id="rId5"/>
    <p:sldId id="258" r:id="rId6"/>
    <p:sldId id="259" r:id="rId7"/>
    <p:sldId id="260" r:id="rId8"/>
    <p:sldId id="262" r:id="rId9"/>
    <p:sldId id="264" r:id="rId10"/>
    <p:sldId id="265" r:id="rId11"/>
    <p:sldId id="266" r:id="rId12"/>
    <p:sldId id="263" r:id="rId13"/>
    <p:sldId id="267" r:id="rId14"/>
    <p:sldId id="269" r:id="rId15"/>
    <p:sldId id="270" r:id="rId16"/>
    <p:sldId id="285" r:id="rId17"/>
    <p:sldId id="272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6" r:id="rId28"/>
    <p:sldId id="282" r:id="rId29"/>
    <p:sldId id="287" r:id="rId30"/>
    <p:sldId id="283" r:id="rId31"/>
    <p:sldId id="281" r:id="rId32"/>
    <p:sldId id="288" r:id="rId33"/>
    <p:sldId id="289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290" r:id="rId42"/>
    <p:sldId id="291" r:id="rId43"/>
    <p:sldId id="292" r:id="rId44"/>
    <p:sldId id="28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9"/>
    <p:restoredTop sz="94673"/>
  </p:normalViewPr>
  <p:slideViewPr>
    <p:cSldViewPr snapToGrid="0" snapToObjects="1">
      <p:cViewPr varScale="1">
        <p:scale>
          <a:sx n="93" d="100"/>
          <a:sy n="93" d="100"/>
        </p:scale>
        <p:origin x="24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E085-0359-5948-9EB1-D6BEFFD74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22F42-BEDD-A343-A1A9-474F9B576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7D00-E816-2542-8B68-67811D3B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70D6E-1947-0240-8ED0-12401C931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00421-9C1B-2D45-AEA5-D6960365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5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BA7D-B3E0-8E4C-A1A6-22771B12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7DC82-BCC4-5E4A-BFAA-33867170E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78645-88ED-004D-8EC8-7EDCDFE12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8D7CC-E02F-6D4E-9788-88DA5C119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B59CB-0999-9046-BEF6-987A863F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4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5CF691-E0BB-834B-9041-7C2F9DDF4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9CE3D-9CF4-B548-84F3-DF72F75AB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0EA36-B1DC-C745-AC26-EFBCFBD5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AA663-A61A-804F-B98F-E079F39A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17B3-B610-0446-BE5A-64EED450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3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86E6-8DF8-444D-9909-AE455A67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13571-6FFA-9746-AC31-48AE39C15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FCF09-AF8D-DE43-8FE7-114A33D6C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96924-D2EF-DC4C-B704-0A0BBF742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9B4CD-CF1F-B04A-91DF-E7DBEA72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2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A2CD-ED52-8149-A573-8FB4C910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C3B69-9F4D-8542-B37A-9E28A99D7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C4B80-D9C7-9041-ABE9-D7D2F43D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FFC48-1813-E941-8C1D-8E6A9C21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33ACC-DD9A-764F-AEBA-D4729128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3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5D96-E557-ED48-A37C-7B407A48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8472E-878F-E84A-9794-AD294CA57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4140D-3E93-9344-BA89-005990669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9F5B8-0DD2-0F4E-BD92-BEA52A2C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77711-FCC3-0749-A7D9-4172292B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8F36C-4E75-0143-A0A1-F622B967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1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9493-1584-4D45-A5B3-5BAABC114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C80F0-259F-4444-8266-BB494318F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5C648-FD8E-7A4A-AD51-02AC6135F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30DD5-8356-C743-84E9-0CDE1C3E3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6D2EAF-8415-274D-A4E3-6469F1189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2C7B1-5719-C941-9F79-374EB0B2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D7FFE-5405-814C-9FAE-40E769C8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F5964-1525-614F-9AC3-0E7B3E2D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5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5CEE-8FA3-BB4F-AE01-B284C6D5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78171F-9427-0444-9936-43AE4A7F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08E6F-22F5-A04B-8526-D0E5DEAA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7B27E-3C6E-3942-BB17-EC96DC3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1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5D462-ADAA-874E-B99A-AF33D0C2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77732-12CD-2C4E-933B-F41A842F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BB365-4C7C-5D43-87F2-3E09C9F0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72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ADCB-6201-DF49-AC1D-14502CB1A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C062-06E9-5841-A854-FF2F6175A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CB87E-1804-B447-A421-21D325533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4B738-740F-B042-9561-B3AD3EBC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A7047-202E-1440-99DB-4BC1839A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56463-3076-5644-BB07-168ABD58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7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C7CC-D65F-E64A-9BA1-49EB825E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E5E64-CC25-214D-811F-1BF0F20F7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5F350-97AC-5A46-9E24-54B0250A3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39612-D25D-AB45-9982-361F746C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FAFF5-F63E-9048-804F-02B9CD2F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99E49-C996-F84D-B186-54D69A0B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60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0ADC4-15C7-DE43-92DF-A32A38E0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9D4E8-DCB6-B846-A35B-135DBDCBA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53E3B-C6D2-F340-9053-106281D69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73912-FD6D-6D4B-B6C1-F54B20F1DB70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3D6E5-C55D-814C-812F-BA3229DED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8754B-A946-3543-ABDA-6932BC4FE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london-underground-city-subway-2742625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inversion_principle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W3sDesign_Dependency_Injection_Design_Pattern_UML.jpg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en.wikipedia.org/wiki/Dependency_injectio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_by_contract#/media/File:Design_by_contract.svg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fied_Modeling_Language#/media/File:UML_logo.svg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wz.org/gruntle/nomo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D9319-DEF7-B54D-B24B-73071751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67B7163-9BB3-9F46-A1E9-81AE5559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0931" y="6003052"/>
            <a:ext cx="5424487" cy="512048"/>
          </a:xfrm>
          <a:solidFill>
            <a:schemeClr val="accent3">
              <a:lumMod val="75000"/>
              <a:alpha val="67000"/>
            </a:schemeClr>
          </a:solidFill>
        </p:spPr>
        <p:txBody>
          <a:bodyPr/>
          <a:lstStyle/>
          <a:p>
            <a:r>
              <a:rPr lang="en-US" dirty="0"/>
              <a:t>Dr. Jason B. Shepherd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A6180-8368-A24C-A806-9A0C7375F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0931" y="3543301"/>
            <a:ext cx="5424487" cy="2459752"/>
          </a:xfrm>
          <a:solidFill>
            <a:schemeClr val="accent3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Clean Code, Software Design, and Refactoring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7F72C-B426-0749-8E8A-0E48315515D4}"/>
              </a:ext>
            </a:extLst>
          </p:cNvPr>
          <p:cNvSpPr/>
          <p:nvPr/>
        </p:nvSpPr>
        <p:spPr>
          <a:xfrm>
            <a:off x="8548687" y="6627168"/>
            <a:ext cx="38528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https://pixabay.com/photos/london-underground-city-subway-2742625/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41826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6D93-C086-7B4F-A58E-1612C129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B018C-3DA6-D841-8E52-85F2697D7F60}"/>
              </a:ext>
            </a:extLst>
          </p:cNvPr>
          <p:cNvSpPr txBox="1"/>
          <p:nvPr/>
        </p:nvSpPr>
        <p:spPr>
          <a:xfrm>
            <a:off x="1328737" y="1690687"/>
            <a:ext cx="5100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f, l,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eval(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)(f, 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BA8A8-B10D-834D-B5D2-18553795AAE9}"/>
              </a:ext>
            </a:extLst>
          </p:cNvPr>
          <p:cNvSpPr txBox="1"/>
          <p:nvPr/>
        </p:nvSpPr>
        <p:spPr>
          <a:xfrm>
            <a:off x="1328737" y="3228321"/>
            <a:ext cx="97746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(first, last, type_):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type_ == 'Student':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Student(first, last)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type_ == 'Faculty':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Faculty(first, last)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Exception('Unknown type "{}”’.format(type_))</a:t>
            </a:r>
          </a:p>
        </p:txBody>
      </p:sp>
    </p:spTree>
    <p:extLst>
      <p:ext uri="{BB962C8B-B14F-4D97-AF65-F5344CB8AC3E}">
        <p14:creationId xmlns:p14="http://schemas.microsoft.com/office/powerpoint/2010/main" val="42630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47FB-1433-F64E-87F9-02AFC847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 – A Style Guide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76AF6-0C99-744F-B1B6-725B2D987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Refer to class repo </a:t>
            </a:r>
            <a:r>
              <a:rPr lang="en-US" i="1" dirty="0"/>
              <a:t>Reading Assignment Links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i="1" dirty="0"/>
              <a:t>Coding Conventions</a:t>
            </a:r>
            <a:r>
              <a:rPr lang="en-US" dirty="0"/>
              <a:t>.</a:t>
            </a:r>
          </a:p>
          <a:p>
            <a:r>
              <a:rPr lang="en-US" dirty="0"/>
              <a:t>I will not read this to you.  You are responsible for reading PEP8.</a:t>
            </a:r>
          </a:p>
          <a:p>
            <a:r>
              <a:rPr lang="en-US" dirty="0"/>
              <a:t>Main ideas:</a:t>
            </a:r>
          </a:p>
          <a:p>
            <a:pPr lvl="1"/>
            <a:r>
              <a:rPr lang="en-US" dirty="0"/>
              <a:t>Naming conventions for variables, functions, class, and modules</a:t>
            </a:r>
          </a:p>
          <a:p>
            <a:pPr lvl="1"/>
            <a:r>
              <a:rPr lang="en-US" dirty="0"/>
              <a:t>Docstrings</a:t>
            </a:r>
          </a:p>
          <a:p>
            <a:pPr lvl="1"/>
            <a:r>
              <a:rPr lang="en-US" dirty="0"/>
              <a:t>Whitespace and indentation</a:t>
            </a:r>
          </a:p>
          <a:p>
            <a:r>
              <a:rPr lang="en-US" dirty="0"/>
              <a:t>Let a tool do the work.</a:t>
            </a:r>
          </a:p>
          <a:p>
            <a:pPr lvl="1"/>
            <a:r>
              <a:rPr lang="en-US" dirty="0" err="1"/>
              <a:t>pycodestyle</a:t>
            </a:r>
            <a:endParaRPr lang="en-US" dirty="0"/>
          </a:p>
          <a:p>
            <a:pPr lvl="2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pycodestyle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/>
              <a:t>(from with a virtual environment)</a:t>
            </a:r>
          </a:p>
          <a:p>
            <a:pPr lvl="2"/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pycodestyle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myfile.py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Vim (~/.</a:t>
            </a:r>
            <a:r>
              <a:rPr lang="en-US" sz="2000" dirty="0" err="1">
                <a:cs typeface="Courier New" panose="02070309020205020404" pitchFamily="49" charset="0"/>
              </a:rPr>
              <a:t>vimrc</a:t>
            </a:r>
            <a:r>
              <a:rPr lang="en-US" sz="2000" dirty="0"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textwidth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=79</a:t>
            </a:r>
          </a:p>
          <a:p>
            <a:pPr lvl="1"/>
            <a:endParaRPr lang="en-US" sz="2000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B8AF5-055D-4946-9333-F86E1F3B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26" y="507206"/>
            <a:ext cx="3683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0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b="1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1138019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D072-ABA3-C344-A027-666B07BB9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Interactive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59F54-33BA-6045-A840-46238A11D126}"/>
              </a:ext>
            </a:extLst>
          </p:cNvPr>
          <p:cNvSpPr txBox="1"/>
          <p:nvPr/>
        </p:nvSpPr>
        <p:spPr>
          <a:xfrm>
            <a:off x="1528763" y="2171700"/>
            <a:ext cx="8229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 and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(☐)  and  help(☐)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D3F87-CD52-B848-8AB6-5E5B28469770}"/>
              </a:ext>
            </a:extLst>
          </p:cNvPr>
          <p:cNvSpPr txBox="1"/>
          <p:nvPr/>
        </p:nvSpPr>
        <p:spPr>
          <a:xfrm>
            <a:off x="1338264" y="3621168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☐.__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__.keys()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0C506-21C9-214D-BF7A-C8CC4414A07C}"/>
              </a:ext>
            </a:extLst>
          </p:cNvPr>
          <p:cNvSpPr txBox="1"/>
          <p:nvPr/>
        </p:nvSpPr>
        <p:spPr>
          <a:xfrm>
            <a:off x="6750844" y="3621167"/>
            <a:ext cx="243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☐.__doc__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ABD58D-CA71-6E40-B3F3-367766BCEBFD}"/>
              </a:ext>
            </a:extLst>
          </p:cNvPr>
          <p:cNvCxnSpPr/>
          <p:nvPr/>
        </p:nvCxnSpPr>
        <p:spPr>
          <a:xfrm flipH="1">
            <a:off x="3090864" y="2643188"/>
            <a:ext cx="1052511" cy="78581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74DBCF-10D4-0342-A324-3886EEC99701}"/>
              </a:ext>
            </a:extLst>
          </p:cNvPr>
          <p:cNvCxnSpPr>
            <a:cxnSpLocks/>
          </p:cNvCxnSpPr>
          <p:nvPr/>
        </p:nvCxnSpPr>
        <p:spPr>
          <a:xfrm>
            <a:off x="6750843" y="2643188"/>
            <a:ext cx="807245" cy="8879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D2E8F8-3A3A-DD41-909F-5687F94A8181}"/>
              </a:ext>
            </a:extLst>
          </p:cNvPr>
          <p:cNvSpPr txBox="1"/>
          <p:nvPr/>
        </p:nvSpPr>
        <p:spPr>
          <a:xfrm>
            <a:off x="4581525" y="4793635"/>
            <a:ext cx="7610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def ☐():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''' This is what this function does.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now all it does it pass.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'''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1FE81-269A-F845-95EA-4E12FF5CC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21" y="876345"/>
            <a:ext cx="4278913" cy="2845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CE0BAE-3781-AC42-84A9-10CE412D46FC}"/>
              </a:ext>
            </a:extLst>
          </p:cNvPr>
          <p:cNvSpPr/>
          <p:nvPr/>
        </p:nvSpPr>
        <p:spPr>
          <a:xfrm>
            <a:off x="5598699" y="902458"/>
            <a:ext cx="6316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Gill Sans MT" panose="020B0502020104020203" pitchFamily="34" charset="77"/>
              </a:rPr>
              <a:t>A tour of OO Python, with turtles…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832A1-BDA8-5A4B-9409-6028B87667B6}"/>
              </a:ext>
            </a:extLst>
          </p:cNvPr>
          <p:cNvSpPr/>
          <p:nvPr/>
        </p:nvSpPr>
        <p:spPr>
          <a:xfrm>
            <a:off x="5598698" y="1873006"/>
            <a:ext cx="55505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What’s really going on?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magic methods/</a:t>
            </a:r>
            <a:r>
              <a:rPr lang="en-US" sz="3200" dirty="0" err="1">
                <a:latin typeface="Gill Sans MT" panose="020B0502020104020203" pitchFamily="34" charset="77"/>
              </a:rPr>
              <a:t>dunders</a:t>
            </a:r>
            <a:endParaRPr lang="en-US" sz="3200" dirty="0">
              <a:latin typeface="Gill Sans MT" panose="020B050202010402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Subclasses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PYTHONPATH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26EA3-3E10-1847-B314-37CC70798481}"/>
              </a:ext>
            </a:extLst>
          </p:cNvPr>
          <p:cNvSpPr txBox="1"/>
          <p:nvPr/>
        </p:nvSpPr>
        <p:spPr>
          <a:xfrm>
            <a:off x="7292932" y="5355377"/>
            <a:ext cx="4132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We’ll save Packages for later in the course when we talk about unit testing.</a:t>
            </a:r>
          </a:p>
        </p:txBody>
      </p:sp>
    </p:spTree>
    <p:extLst>
      <p:ext uri="{BB962C8B-B14F-4D97-AF65-F5344CB8AC3E}">
        <p14:creationId xmlns:p14="http://schemas.microsoft.com/office/powerpoint/2010/main" val="94402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3FEB-454D-524F-8F90-977B162B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code quality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D0C63-247B-1649-BDED-CF8E61D27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should only do one thing.</a:t>
            </a:r>
          </a:p>
          <a:p>
            <a:r>
              <a:rPr lang="en-US" dirty="0"/>
              <a:t>Functions should be small.</a:t>
            </a:r>
          </a:p>
          <a:p>
            <a:r>
              <a:rPr lang="en-US" dirty="0"/>
              <a:t>Functions should strive to only accept zero or one parameters.</a:t>
            </a:r>
          </a:p>
          <a:p>
            <a:r>
              <a:rPr lang="en-US" dirty="0"/>
              <a:t>Flag parameters are bad.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A292F-5B87-7B47-88E8-5E045A49D7A8}"/>
              </a:ext>
            </a:extLst>
          </p:cNvPr>
          <p:cNvSpPr txBox="1"/>
          <p:nvPr/>
        </p:nvSpPr>
        <p:spPr>
          <a:xfrm>
            <a:off x="1500187" y="4200525"/>
            <a:ext cx="8201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convert(true)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convert_to_csv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convert_to_xls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79148-68B5-3946-8436-AC047D9229CE}"/>
              </a:ext>
            </a:extLst>
          </p:cNvPr>
          <p:cNvSpPr txBox="1"/>
          <p:nvPr/>
        </p:nvSpPr>
        <p:spPr>
          <a:xfrm>
            <a:off x="6740524" y="4200525"/>
            <a:ext cx="4613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What on Earth does this mean?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convert(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# ...</a:t>
            </a:r>
            <a:r>
              <a:rPr lang="en-US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EFEC8D-26AE-0544-B1EE-E3C8A1DBA94C}"/>
              </a:ext>
            </a:extLst>
          </p:cNvPr>
          <p:cNvCxnSpPr/>
          <p:nvPr/>
        </p:nvCxnSpPr>
        <p:spPr>
          <a:xfrm flipH="1">
            <a:off x="3570514" y="4368800"/>
            <a:ext cx="3120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445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12F23-A523-7B4D-912C-6B0BBB8D4E31}"/>
              </a:ext>
            </a:extLst>
          </p:cNvPr>
          <p:cNvSpPr txBox="1"/>
          <p:nvPr/>
        </p:nvSpPr>
        <p:spPr>
          <a:xfrm>
            <a:off x="184750" y="3652193"/>
            <a:ext cx="5086273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Employee: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is_payday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DF4D-C482-EE45-AACD-AA2E8D921258}"/>
              </a:ext>
            </a:extLst>
          </p:cNvPr>
          <p:cNvSpPr txBox="1"/>
          <p:nvPr/>
        </p:nvSpPr>
        <p:spPr>
          <a:xfrm>
            <a:off x="184752" y="5014426"/>
            <a:ext cx="5086274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(record): pass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93707-BF59-5543-9B5C-295383B2C8F7}"/>
              </a:ext>
            </a:extLst>
          </p:cNvPr>
          <p:cNvSpPr txBox="1"/>
          <p:nvPr/>
        </p:nvSpPr>
        <p:spPr>
          <a:xfrm>
            <a:off x="5410507" y="3652193"/>
            <a:ext cx="661224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EmployeeFactoryImpl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COMMISSIONED: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CommissionedEmployee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HOURLY: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HourlyEmployee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SALARIED: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SalariedEmployee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239083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b="1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1349557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3FEB-454D-524F-8F90-977B162B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“Shapes”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17FB-01E8-DE40-89C5-32775C204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Extending the turtles example</a:t>
            </a:r>
          </a:p>
          <a:p>
            <a:r>
              <a:rPr lang="en-US" dirty="0"/>
              <a:t>Put them on a grid</a:t>
            </a:r>
          </a:p>
          <a:p>
            <a:r>
              <a:rPr lang="en-US" dirty="0"/>
              <a:t>Draw the grid</a:t>
            </a:r>
          </a:p>
          <a:p>
            <a:r>
              <a:rPr lang="en-US" dirty="0"/>
              <a:t>Let the turtles move</a:t>
            </a:r>
          </a:p>
          <a:p>
            <a:r>
              <a:rPr lang="en-US" dirty="0"/>
              <a:t>Who keeps track of turtle locations?</a:t>
            </a:r>
          </a:p>
          <a:p>
            <a:r>
              <a:rPr lang="en-US" dirty="0"/>
              <a:t>Who keeps track of walls?</a:t>
            </a:r>
          </a:p>
          <a:p>
            <a:r>
              <a:rPr lang="en-US" dirty="0"/>
              <a:t>What happens when turtles collide?</a:t>
            </a:r>
          </a:p>
          <a:p>
            <a:r>
              <a:rPr lang="en-US" dirty="0"/>
              <a:t>Who detects collisions?</a:t>
            </a:r>
          </a:p>
        </p:txBody>
      </p:sp>
    </p:spTree>
    <p:extLst>
      <p:ext uri="{BB962C8B-B14F-4D97-AF65-F5344CB8AC3E}">
        <p14:creationId xmlns:p14="http://schemas.microsoft.com/office/powerpoint/2010/main" val="371368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24CAE-9F02-F940-B406-19054C0B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78AE-9773-8E47-BFB0-ED0D1C14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S</a:t>
            </a:r>
            <a:r>
              <a:rPr lang="en-US" dirty="0"/>
              <a:t>ingle responsibility principle</a:t>
            </a:r>
          </a:p>
          <a:p>
            <a:r>
              <a:rPr lang="en-US" sz="3600" b="1" dirty="0"/>
              <a:t>O</a:t>
            </a:r>
            <a:r>
              <a:rPr lang="en-US" dirty="0"/>
              <a:t>pen-closed principle</a:t>
            </a:r>
          </a:p>
          <a:p>
            <a:r>
              <a:rPr lang="en-US" sz="3600" b="1" dirty="0" err="1"/>
              <a:t>L</a:t>
            </a:r>
            <a:r>
              <a:rPr lang="en-US" dirty="0" err="1"/>
              <a:t>iskov</a:t>
            </a:r>
            <a:r>
              <a:rPr lang="en-US" dirty="0"/>
              <a:t> substitution principle</a:t>
            </a:r>
          </a:p>
          <a:p>
            <a:r>
              <a:rPr lang="en-US" sz="3600" b="1" dirty="0"/>
              <a:t>I</a:t>
            </a:r>
            <a:r>
              <a:rPr lang="en-US" dirty="0"/>
              <a:t>nterface segregation principle</a:t>
            </a:r>
          </a:p>
          <a:p>
            <a:r>
              <a:rPr lang="en-US" sz="3600" b="1" dirty="0"/>
              <a:t>D</a:t>
            </a:r>
            <a:r>
              <a:rPr lang="en-US" dirty="0"/>
              <a:t>ependency inversion principle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1332A-F8D1-1642-841A-644C0A33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57" y="3278982"/>
            <a:ext cx="1038082" cy="1415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D5DDE5-4991-2649-A0E7-B88634767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04"/>
          <a:stretch/>
        </p:blipFill>
        <p:spPr>
          <a:xfrm>
            <a:off x="8243103" y="4761706"/>
            <a:ext cx="1098190" cy="1415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FD1035-3CFB-4D47-9FBE-C5F88EA3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103" y="1818440"/>
            <a:ext cx="1098190" cy="1393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E9494F-6FFF-AF4E-8527-A9C69B40CD11}"/>
              </a:ext>
            </a:extLst>
          </p:cNvPr>
          <p:cNvSpPr txBox="1"/>
          <p:nvPr/>
        </p:nvSpPr>
        <p:spPr>
          <a:xfrm>
            <a:off x="10439007" y="6604084"/>
            <a:ext cx="1829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All images are public domain.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669AC-DD63-1F45-8B67-1510B82DEDA3}"/>
              </a:ext>
            </a:extLst>
          </p:cNvPr>
          <p:cNvSpPr txBox="1"/>
          <p:nvPr/>
        </p:nvSpPr>
        <p:spPr>
          <a:xfrm>
            <a:off x="9453169" y="1858127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Robert C.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9F5BD-03E2-5A41-A98E-10E2DD8827F9}"/>
              </a:ext>
            </a:extLst>
          </p:cNvPr>
          <p:cNvSpPr txBox="1"/>
          <p:nvPr/>
        </p:nvSpPr>
        <p:spPr>
          <a:xfrm>
            <a:off x="9453169" y="3396120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Bertrand Meyer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20E62-F5C2-9241-9928-7847647DABF9}"/>
              </a:ext>
            </a:extLst>
          </p:cNvPr>
          <p:cNvSpPr txBox="1"/>
          <p:nvPr/>
        </p:nvSpPr>
        <p:spPr>
          <a:xfrm>
            <a:off x="9453169" y="4815436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Barbara </a:t>
            </a:r>
            <a:r>
              <a:rPr lang="en-US" dirty="0" err="1"/>
              <a:t>Liskov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5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1FBC5-372D-3C42-812D-B8D0AB18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3" y="0"/>
            <a:ext cx="11276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7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S</a:t>
            </a:r>
            <a:r>
              <a:rPr lang="en-US" sz="4800" dirty="0"/>
              <a:t>ingle responsibility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class should have responsibility over a single part of the functionality provided by the software.</a:t>
            </a:r>
          </a:p>
          <a:p>
            <a:r>
              <a:rPr lang="en-US" dirty="0"/>
              <a:t>That responsibility should be entirely encapsulated within the class.</a:t>
            </a:r>
          </a:p>
          <a:p>
            <a:r>
              <a:rPr lang="en-US" dirty="0"/>
              <a:t>All the class’s services should be narrowly aligned with that responsibility.</a:t>
            </a:r>
          </a:p>
          <a:p>
            <a:r>
              <a:rPr lang="en-US" i="1" dirty="0"/>
              <a:t>Related: </a:t>
            </a:r>
            <a:r>
              <a:rPr lang="en-US" b="1" i="1" u="sng" dirty="0"/>
              <a:t>Tight cohesion</a:t>
            </a:r>
            <a:endParaRPr lang="en-US" i="1" dirty="0"/>
          </a:p>
          <a:p>
            <a:r>
              <a:rPr lang="en-US" i="1" dirty="0"/>
              <a:t>Related: </a:t>
            </a:r>
            <a:r>
              <a:rPr lang="en-US" b="1" u="sng" dirty="0"/>
              <a:t>Separation of concerns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34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O</a:t>
            </a:r>
            <a:r>
              <a:rPr lang="en-US" sz="5400" dirty="0"/>
              <a:t>pen-closed principle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entities (classes, modules, functions, etc.) should be open for extension, but closed for modification.</a:t>
            </a:r>
          </a:p>
          <a:p>
            <a:r>
              <a:rPr lang="en-US" dirty="0"/>
              <a:t>Modification of classes or modules creates ripple effects into client code.</a:t>
            </a:r>
          </a:p>
          <a:p>
            <a:r>
              <a:rPr lang="en-US" dirty="0"/>
              <a:t>Therefore, favor the use of inheritance (or other OO design patterns, e.g., the </a:t>
            </a:r>
            <a:r>
              <a:rPr lang="en-US" i="1" dirty="0"/>
              <a:t>Command</a:t>
            </a:r>
            <a:r>
              <a:rPr lang="en-US" dirty="0"/>
              <a:t> pattern) to add new features.</a:t>
            </a:r>
          </a:p>
          <a:p>
            <a:r>
              <a:rPr lang="en-US" i="1" dirty="0"/>
              <a:t>Related: </a:t>
            </a:r>
            <a:r>
              <a:rPr lang="en-US" b="1" u="sng" dirty="0"/>
              <a:t>Loose 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9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 err="1"/>
              <a:t>L</a:t>
            </a:r>
            <a:r>
              <a:rPr lang="en-US" sz="6600" dirty="0" err="1"/>
              <a:t>iskov</a:t>
            </a:r>
            <a:r>
              <a:rPr lang="en-US" sz="6600" dirty="0"/>
              <a:t> substitution principle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 is a subtype of T, then objects of type T may be replaced with objects of type S</a:t>
            </a:r>
          </a:p>
          <a:p>
            <a:r>
              <a:rPr lang="en-US" dirty="0"/>
              <a:t>This can be done without altering any of the desirable properties of the program (correctness, task performed, etc.).</a:t>
            </a:r>
          </a:p>
        </p:txBody>
      </p:sp>
    </p:spTree>
    <p:extLst>
      <p:ext uri="{BB962C8B-B14F-4D97-AF65-F5344CB8AC3E}">
        <p14:creationId xmlns:p14="http://schemas.microsoft.com/office/powerpoint/2010/main" val="2109601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b="1" dirty="0"/>
              <a:t>I</a:t>
            </a:r>
            <a:r>
              <a:rPr lang="en-US" sz="6600" dirty="0"/>
              <a:t>nterface segregation principle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client should be forced to depend on methods it does not use.</a:t>
            </a:r>
          </a:p>
          <a:p>
            <a:r>
              <a:rPr lang="en-US" dirty="0"/>
              <a:t>Split interfaces that are very large into smaller and more specific ones so that clients will only have to know about the methods that are of interest to them. </a:t>
            </a:r>
          </a:p>
          <a:p>
            <a:r>
              <a:rPr lang="en-US" dirty="0"/>
              <a:t>Such shrunken interfaces are also called </a:t>
            </a:r>
            <a:r>
              <a:rPr lang="en-US" b="1" u="sng" dirty="0"/>
              <a:t>role interfaces</a:t>
            </a:r>
            <a:r>
              <a:rPr lang="en-US" dirty="0"/>
              <a:t>.</a:t>
            </a:r>
          </a:p>
          <a:p>
            <a:r>
              <a:rPr lang="en-US" dirty="0"/>
              <a:t>Java is notorious for violating this.</a:t>
            </a:r>
          </a:p>
        </p:txBody>
      </p:sp>
    </p:spTree>
    <p:extLst>
      <p:ext uri="{BB962C8B-B14F-4D97-AF65-F5344CB8AC3E}">
        <p14:creationId xmlns:p14="http://schemas.microsoft.com/office/powerpoint/2010/main" val="2600925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/>
              <a:t>D</a:t>
            </a:r>
            <a:r>
              <a:rPr lang="en-US" sz="6000" dirty="0"/>
              <a:t>ependency inversion principle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High-level modules should not depend on low-level modules. Both should depend on abstractions (e.g. interfaces).</a:t>
            </a:r>
          </a:p>
          <a:p>
            <a:r>
              <a:rPr lang="en-US" dirty="0"/>
              <a:t>Abstractions should not depend on details. Details (concrete implementations) should depend on abstractions.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2B23E-693E-2942-B417-EBDF4B6A3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38" y="3758406"/>
            <a:ext cx="5908550" cy="2310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326C8A-3B86-3144-907D-A297815AED62}"/>
              </a:ext>
            </a:extLst>
          </p:cNvPr>
          <p:cNvSpPr/>
          <p:nvPr/>
        </p:nvSpPr>
        <p:spPr>
          <a:xfrm>
            <a:off x="8724384" y="6499225"/>
            <a:ext cx="34676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https://en.wikipedia.org/wiki/Dependency_inversion_principle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66605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Dependency Injection (a form of DIP)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0E76B4-B906-9540-918F-D9EDCD65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76" y="1690688"/>
            <a:ext cx="8899526" cy="30512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E9EC48-C79C-AF45-87A7-507FE4D80200}"/>
              </a:ext>
            </a:extLst>
          </p:cNvPr>
          <p:cNvSpPr/>
          <p:nvPr/>
        </p:nvSpPr>
        <p:spPr>
          <a:xfrm>
            <a:off x="7077075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https://en.wikipedia.org/wiki/File:W3sDesign_Dependency_Injection_Design_Pattern_UML.jpg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9640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E9EC48-C79C-AF45-87A7-507FE4D80200}"/>
              </a:ext>
            </a:extLst>
          </p:cNvPr>
          <p:cNvSpPr/>
          <p:nvPr/>
        </p:nvSpPr>
        <p:spPr>
          <a:xfrm>
            <a:off x="9177338" y="6611779"/>
            <a:ext cx="31670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https://en.wikipedia.org/wiki/Dependency_injection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2821E-97D3-6848-ADB8-39157F614FF4}"/>
              </a:ext>
            </a:extLst>
          </p:cNvPr>
          <p:cNvSpPr txBox="1"/>
          <p:nvPr/>
        </p:nvSpPr>
        <p:spPr>
          <a:xfrm>
            <a:off x="290513" y="148047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Without dependency injection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51A91-7F3A-D349-8E2D-C972CB51B560}"/>
              </a:ext>
            </a:extLst>
          </p:cNvPr>
          <p:cNvSpPr txBox="1"/>
          <p:nvPr/>
        </p:nvSpPr>
        <p:spPr>
          <a:xfrm>
            <a:off x="290513" y="3896995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With dependency injection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74DA6-424E-4348-8DD8-60582944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3" y="517379"/>
            <a:ext cx="8637819" cy="3010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05699-57C1-9D46-9906-68D661E89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3" y="4310353"/>
            <a:ext cx="5538787" cy="959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7829C-6DEE-9F40-AF76-696C4802E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13" y="5360831"/>
            <a:ext cx="5538787" cy="944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B8B827-A3BD-4243-8C6E-89AE6BEE7CD1}"/>
              </a:ext>
            </a:extLst>
          </p:cNvPr>
          <p:cNvSpPr txBox="1"/>
          <p:nvPr/>
        </p:nvSpPr>
        <p:spPr>
          <a:xfrm>
            <a:off x="7077074" y="4310353"/>
            <a:ext cx="4638675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This is difficult to demonstrate in Python since Python is not statically typed.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2FCB91-280C-7643-8020-7B2E40D125E2}"/>
              </a:ext>
            </a:extLst>
          </p:cNvPr>
          <p:cNvSpPr txBox="1"/>
          <p:nvPr/>
        </p:nvSpPr>
        <p:spPr>
          <a:xfrm>
            <a:off x="7077074" y="5270296"/>
            <a:ext cx="4638675" cy="10156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What happens if </a:t>
            </a:r>
            <a:r>
              <a:rPr lang="en-US" sz="2000" dirty="0" err="1">
                <a:latin typeface="Gill Sans MT" panose="020B0502020104020203" pitchFamily="34" charset="77"/>
              </a:rPr>
              <a:t>setService</a:t>
            </a:r>
            <a:r>
              <a:rPr lang="en-US" sz="2000" dirty="0">
                <a:latin typeface="Gill Sans MT" panose="020B0502020104020203" pitchFamily="34" charset="77"/>
              </a:rPr>
              <a:t>() is never called before the service is actually needed in a later method?</a:t>
            </a:r>
          </a:p>
        </p:txBody>
      </p:sp>
    </p:spTree>
    <p:extLst>
      <p:ext uri="{BB962C8B-B14F-4D97-AF65-F5344CB8AC3E}">
        <p14:creationId xmlns:p14="http://schemas.microsoft.com/office/powerpoint/2010/main" val="300401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12F23-A523-7B4D-912C-6B0BBB8D4E31}"/>
              </a:ext>
            </a:extLst>
          </p:cNvPr>
          <p:cNvSpPr txBox="1"/>
          <p:nvPr/>
        </p:nvSpPr>
        <p:spPr>
          <a:xfrm>
            <a:off x="184750" y="3652193"/>
            <a:ext cx="5086273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Employee: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is_payday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DF4D-C482-EE45-AACD-AA2E8D921258}"/>
              </a:ext>
            </a:extLst>
          </p:cNvPr>
          <p:cNvSpPr txBox="1"/>
          <p:nvPr/>
        </p:nvSpPr>
        <p:spPr>
          <a:xfrm>
            <a:off x="184752" y="5014426"/>
            <a:ext cx="5086274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(record): pass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93707-BF59-5543-9B5C-295383B2C8F7}"/>
              </a:ext>
            </a:extLst>
          </p:cNvPr>
          <p:cNvSpPr txBox="1"/>
          <p:nvPr/>
        </p:nvSpPr>
        <p:spPr>
          <a:xfrm>
            <a:off x="5410507" y="3652193"/>
            <a:ext cx="661224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EmployeeFactoryImpl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COMMISSIONED: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CommissionedEmployee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HOURLY: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HourlyEmployee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SALARIED: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SalariedEmployee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6A6476-B99A-CB4C-B46A-0225B6026310}"/>
              </a:ext>
            </a:extLst>
          </p:cNvPr>
          <p:cNvSpPr txBox="1"/>
          <p:nvPr/>
        </p:nvSpPr>
        <p:spPr>
          <a:xfrm>
            <a:off x="7713485" y="396372"/>
            <a:ext cx="4065228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What SOLID principles are being violated in this earlier example?</a:t>
            </a:r>
          </a:p>
        </p:txBody>
      </p:sp>
    </p:spTree>
    <p:extLst>
      <p:ext uri="{BB962C8B-B14F-4D97-AF65-F5344CB8AC3E}">
        <p14:creationId xmlns:p14="http://schemas.microsoft.com/office/powerpoint/2010/main" val="4058859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22911D-DF3E-6348-97C2-F48249C3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71" y="2047876"/>
            <a:ext cx="4819309" cy="47214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F562E0-895D-434E-AA8C-9B14000D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by Contract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C6028D-5ED7-B640-AF8F-2850CFBC42C2}"/>
              </a:ext>
            </a:extLst>
          </p:cNvPr>
          <p:cNvCxnSpPr>
            <a:cxnSpLocks/>
          </p:cNvCxnSpPr>
          <p:nvPr/>
        </p:nvCxnSpPr>
        <p:spPr>
          <a:xfrm flipV="1">
            <a:off x="5929302" y="1771651"/>
            <a:ext cx="1157287" cy="500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285B14-33FA-754A-A0CE-72A013BFF0BE}"/>
              </a:ext>
            </a:extLst>
          </p:cNvPr>
          <p:cNvSpPr txBox="1"/>
          <p:nvPr/>
        </p:nvSpPr>
        <p:spPr>
          <a:xfrm>
            <a:off x="7086589" y="1236465"/>
            <a:ext cx="2586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Whose responsibility is it to ensure preconditions are met?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B14418-E251-9143-B244-4CC4D58F5CD1}"/>
              </a:ext>
            </a:extLst>
          </p:cNvPr>
          <p:cNvCxnSpPr>
            <a:cxnSpLocks/>
          </p:cNvCxnSpPr>
          <p:nvPr/>
        </p:nvCxnSpPr>
        <p:spPr>
          <a:xfrm flipV="1">
            <a:off x="5929302" y="4538065"/>
            <a:ext cx="1157287" cy="500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BDCA68-D321-844F-9372-ECEB43FC539E}"/>
              </a:ext>
            </a:extLst>
          </p:cNvPr>
          <p:cNvSpPr txBox="1"/>
          <p:nvPr/>
        </p:nvSpPr>
        <p:spPr>
          <a:xfrm>
            <a:off x="7086589" y="4002879"/>
            <a:ext cx="2586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Whose responsibility is it to ensure postconditions are met?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B490CA-BA42-064C-91B8-96D84BF57F4E}"/>
              </a:ext>
            </a:extLst>
          </p:cNvPr>
          <p:cNvSpPr/>
          <p:nvPr/>
        </p:nvSpPr>
        <p:spPr>
          <a:xfrm>
            <a:off x="7372691" y="6565219"/>
            <a:ext cx="48193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https://en.wikipedia.org/wiki/Design_by_contract#/media/File:Design_by_contract.svg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694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F5253-E72D-3C44-85EF-4C111575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Contracts in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82438-16DE-134B-9180-9A030C8FEC30}"/>
              </a:ext>
            </a:extLst>
          </p:cNvPr>
          <p:cNvSpPr txBox="1"/>
          <p:nvPr/>
        </p:nvSpPr>
        <p:spPr>
          <a:xfrm>
            <a:off x="1211283" y="2078182"/>
            <a:ext cx="97852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ABC,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(ABC):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get_fortune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RickRollFortuneService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get_fortune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'Never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gonna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give you up, ...'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Can't instantiate ...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RickRollFortuneService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rr.get_fortune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30BB6-D2F9-6144-ADD7-EC3A64C0CB8A}"/>
              </a:ext>
            </a:extLst>
          </p:cNvPr>
          <p:cNvSpPr txBox="1"/>
          <p:nvPr/>
        </p:nvSpPr>
        <p:spPr>
          <a:xfrm>
            <a:off x="985651" y="1506022"/>
            <a:ext cx="336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Using abstract classes…</a:t>
            </a:r>
          </a:p>
        </p:txBody>
      </p:sp>
    </p:spTree>
    <p:extLst>
      <p:ext uri="{BB962C8B-B14F-4D97-AF65-F5344CB8AC3E}">
        <p14:creationId xmlns:p14="http://schemas.microsoft.com/office/powerpoint/2010/main" val="2397655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512D0-FD27-094B-94C1-B75854FF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4472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FED587-3231-9940-AE51-CCA529EF47BB}"/>
              </a:ext>
            </a:extLst>
          </p:cNvPr>
          <p:cNvSpPr txBox="1"/>
          <p:nvPr/>
        </p:nvSpPr>
        <p:spPr>
          <a:xfrm>
            <a:off x="8579261" y="212436"/>
            <a:ext cx="34603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Observations: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Considerable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Modularity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Routes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Transfer Stations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Has likely changed much over decades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Expandable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Map is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Map organization is conceptual rather than truly geographic</a:t>
            </a:r>
          </a:p>
        </p:txBody>
      </p:sp>
    </p:spTree>
    <p:extLst>
      <p:ext uri="{BB962C8B-B14F-4D97-AF65-F5344CB8AC3E}">
        <p14:creationId xmlns:p14="http://schemas.microsoft.com/office/powerpoint/2010/main" val="65006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CB5C-8A78-B34E-9316-8858A4E5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Critiquing others’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C72FC-00A3-E44B-8624-50A5638E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in groups of two or three </a:t>
            </a:r>
            <a:r>
              <a:rPr lang="en-US" u="sng" dirty="0"/>
              <a:t>from your team</a:t>
            </a:r>
            <a:r>
              <a:rPr lang="en-US" dirty="0"/>
              <a:t>.</a:t>
            </a:r>
          </a:p>
          <a:p>
            <a:r>
              <a:rPr lang="en-US" dirty="0"/>
              <a:t>Look at the code found on two or three well-known GitHub repos.</a:t>
            </a:r>
          </a:p>
          <a:p>
            <a:r>
              <a:rPr lang="en-US" dirty="0"/>
              <a:t>Find evidence of OO design principles at play.</a:t>
            </a:r>
          </a:p>
          <a:p>
            <a:pPr lvl="1"/>
            <a:r>
              <a:rPr lang="en-US" dirty="0"/>
              <a:t>Or, possibly, their absence!</a:t>
            </a:r>
          </a:p>
          <a:p>
            <a:r>
              <a:rPr lang="en-US" dirty="0"/>
              <a:t>What else do you notice about the way the code is organized?</a:t>
            </a:r>
          </a:p>
        </p:txBody>
      </p:sp>
    </p:spTree>
    <p:extLst>
      <p:ext uri="{BB962C8B-B14F-4D97-AF65-F5344CB8AC3E}">
        <p14:creationId xmlns:p14="http://schemas.microsoft.com/office/powerpoint/2010/main" val="825593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934DB-4EC5-BE49-8B8C-FAF84E13B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511391"/>
            <a:ext cx="4425924" cy="32176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5CFA74-9F30-7E43-ACA7-01C18750F325}"/>
              </a:ext>
            </a:extLst>
          </p:cNvPr>
          <p:cNvSpPr/>
          <p:nvPr/>
        </p:nvSpPr>
        <p:spPr>
          <a:xfrm>
            <a:off x="7396162" y="6611779"/>
            <a:ext cx="47958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https://en.wikipedia.org/wiki/Unified_Modeling_Language#/media/File:UML_logo.svg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322D4-D4DE-BF49-B291-E38CB5F6B5BE}"/>
              </a:ext>
            </a:extLst>
          </p:cNvPr>
          <p:cNvSpPr txBox="1"/>
          <p:nvPr/>
        </p:nvSpPr>
        <p:spPr>
          <a:xfrm>
            <a:off x="5886450" y="550662"/>
            <a:ext cx="55006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A “visual” language for documenting: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How system is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How system is structured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How system behaves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Allows us to “see” the code at high-level.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Picture is worth 10,000 words.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Better understand how our system needs to interact with users and other systems.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Look for refactoring opportunities, unnecessary dependencies, etc.</a:t>
            </a:r>
          </a:p>
        </p:txBody>
      </p:sp>
    </p:spTree>
    <p:extLst>
      <p:ext uri="{BB962C8B-B14F-4D97-AF65-F5344CB8AC3E}">
        <p14:creationId xmlns:p14="http://schemas.microsoft.com/office/powerpoint/2010/main" val="123925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F5AF-6D8E-D04C-9248-905E7766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System is Used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3D87B-D0C0-4842-A3F4-4988864A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225" y="1536920"/>
            <a:ext cx="5741987" cy="4801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21E369-4476-2F47-913D-705FA8D931F4}"/>
              </a:ext>
            </a:extLst>
          </p:cNvPr>
          <p:cNvSpPr txBox="1"/>
          <p:nvPr/>
        </p:nvSpPr>
        <p:spPr>
          <a:xfrm>
            <a:off x="1347787" y="1690688"/>
            <a:ext cx="32448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Gill Sans MT" panose="020B0502020104020203" pitchFamily="34" charset="77"/>
              </a:rPr>
              <a:t>Use Case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Associations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Use Case Subjects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AD606-8488-4F4D-B57A-1B22BE52E4E4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43170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DB6D3-6E0E-BA4E-9E62-FBCE6B4F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448" y="0"/>
            <a:ext cx="695310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CB3C02-B0EB-7541-B0DF-032C43E519E3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9605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System is Structured: UML Class Diagrams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419355" y="4357696"/>
            <a:ext cx="6324600" cy="237172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Key:</a:t>
            </a:r>
          </a:p>
          <a:p>
            <a:pPr lvl="1"/>
            <a:r>
              <a:rPr lang="en-US" b="1" dirty="0">
                <a:latin typeface="Trebuchet MS" charset="0"/>
              </a:rPr>
              <a:t>+</a:t>
            </a:r>
            <a:r>
              <a:rPr lang="en-US" dirty="0"/>
              <a:t>  means public visibility</a:t>
            </a:r>
          </a:p>
          <a:p>
            <a:pPr lvl="1"/>
            <a:r>
              <a:rPr lang="en-US" b="1" dirty="0">
                <a:latin typeface="Trebuchet MS" charset="0"/>
              </a:rPr>
              <a:t>#</a:t>
            </a:r>
            <a:r>
              <a:rPr lang="en-US" dirty="0"/>
              <a:t>  means protected visibility</a:t>
            </a:r>
          </a:p>
          <a:p>
            <a:pPr lvl="1"/>
            <a:r>
              <a:rPr lang="en-US" b="1" dirty="0">
                <a:latin typeface="Trebuchet MS" charset="0"/>
              </a:rPr>
              <a:t>-</a:t>
            </a:r>
            <a:r>
              <a:rPr lang="en-US" b="1" dirty="0"/>
              <a:t>  </a:t>
            </a:r>
            <a:r>
              <a:rPr lang="en-US" dirty="0"/>
              <a:t> means private visibility</a:t>
            </a:r>
          </a:p>
          <a:p>
            <a:pPr lvl="1"/>
            <a:r>
              <a:rPr lang="en-US" i="1" dirty="0"/>
              <a:t>&lt;blank&gt;</a:t>
            </a:r>
            <a:r>
              <a:rPr lang="en-US" dirty="0"/>
              <a:t> means default (package) visibility</a:t>
            </a:r>
          </a:p>
          <a:p>
            <a:pPr lvl="1"/>
            <a:r>
              <a:rPr lang="en-US" dirty="0"/>
              <a:t>static variables are underlined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343156" y="2224095"/>
            <a:ext cx="2824163" cy="1905000"/>
            <a:chOff x="1773" y="2210"/>
            <a:chExt cx="2163" cy="1582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1773" y="2210"/>
              <a:ext cx="2163" cy="334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rebuchet MS" charset="0"/>
                </a:rPr>
                <a:t>Name of the class</a:t>
              </a: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1776" y="2544"/>
              <a:ext cx="2160" cy="528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rebuchet MS" charset="0"/>
                </a:rPr>
                <a:t>Variables </a:t>
              </a:r>
              <a:r>
                <a:rPr lang="en-US" sz="2000">
                  <a:latin typeface="Trebuchet MS" charset="0"/>
                </a:rPr>
                <a:t>[optional]</a:t>
              </a:r>
              <a:endParaRPr lang="en-US" sz="2800">
                <a:latin typeface="Times New Roman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776" y="3072"/>
              <a:ext cx="2160" cy="7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rebuchet MS" charset="0"/>
                </a:rPr>
                <a:t>Methods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619755" y="1462095"/>
            <a:ext cx="5257800" cy="3048000"/>
            <a:chOff x="2640" y="480"/>
            <a:chExt cx="2832" cy="1920"/>
          </a:xfrm>
        </p:grpSpPr>
        <p:sp>
          <p:nvSpPr>
            <p:cNvPr id="10" name="AutoShape 9"/>
            <p:cNvSpPr>
              <a:spLocks noChangeArrowheads="1"/>
            </p:cNvSpPr>
            <p:nvPr/>
          </p:nvSpPr>
          <p:spPr bwMode="auto">
            <a:xfrm>
              <a:off x="2736" y="768"/>
              <a:ext cx="2736" cy="287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>
                  <a:latin typeface="Trebuchet MS" charset="0"/>
                </a:rPr>
                <a:t>User</a:t>
              </a:r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>
              <a:off x="2736" y="1056"/>
              <a:ext cx="2736" cy="576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>
                  <a:latin typeface="Trebuchet MS" charset="0"/>
                </a:rPr>
                <a:t>+</a:t>
              </a:r>
              <a:r>
                <a:rPr lang="en-US" sz="2000" dirty="0" err="1">
                  <a:latin typeface="Trebuchet MS" charset="0"/>
                </a:rPr>
                <a:t>userName</a:t>
              </a:r>
              <a:r>
                <a:rPr lang="en-US" sz="2000" dirty="0">
                  <a:latin typeface="Trebuchet MS" charset="0"/>
                </a:rPr>
                <a:t> : String</a:t>
              </a:r>
            </a:p>
            <a:p>
              <a:r>
                <a:rPr lang="en-US" sz="2000" dirty="0">
                  <a:latin typeface="Trebuchet MS" charset="0"/>
                </a:rPr>
                <a:t>+email : String</a:t>
              </a:r>
            </a:p>
            <a:p>
              <a:r>
                <a:rPr lang="en-US" sz="2000" dirty="0">
                  <a:latin typeface="Trebuchet MS" charset="0"/>
                </a:rPr>
                <a:t>-locked : </a:t>
              </a:r>
              <a:r>
                <a:rPr lang="en-US" sz="2000" dirty="0" err="1">
                  <a:latin typeface="Trebuchet MS" charset="0"/>
                </a:rPr>
                <a:t>boolean</a:t>
              </a:r>
              <a:r>
                <a:rPr lang="en-US" sz="2000" dirty="0">
                  <a:latin typeface="Trebuchet MS" charset="0"/>
                </a:rPr>
                <a:t>=false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736" y="1632"/>
              <a:ext cx="2736" cy="76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>
                  <a:latin typeface="Trebuchet MS" charset="0"/>
                </a:rPr>
                <a:t>«constructor» User(u : String, e : String)</a:t>
              </a:r>
            </a:p>
            <a:p>
              <a:r>
                <a:rPr lang="en-US" sz="2000" dirty="0">
                  <a:latin typeface="Trebuchet MS" charset="0"/>
                </a:rPr>
                <a:t>+</a:t>
              </a:r>
              <a:r>
                <a:rPr lang="en-US" sz="2000" dirty="0" err="1">
                  <a:latin typeface="Trebuchet MS" charset="0"/>
                </a:rPr>
                <a:t>isLocked</a:t>
              </a:r>
              <a:r>
                <a:rPr lang="en-US" sz="2000" dirty="0">
                  <a:latin typeface="Trebuchet MS" charset="0"/>
                </a:rPr>
                <a:t>() : </a:t>
              </a:r>
              <a:r>
                <a:rPr lang="en-US" sz="2000" dirty="0" err="1">
                  <a:latin typeface="Trebuchet MS" charset="0"/>
                </a:rPr>
                <a:t>boolean</a:t>
              </a:r>
              <a:endParaRPr lang="en-US" sz="2000" dirty="0">
                <a:latin typeface="Trebuchet MS" charset="0"/>
              </a:endParaRPr>
            </a:p>
            <a:p>
              <a:r>
                <a:rPr lang="en-US" sz="2000" dirty="0">
                  <a:latin typeface="Trebuchet MS" charset="0"/>
                </a:rPr>
                <a:t>+</a:t>
              </a:r>
              <a:r>
                <a:rPr lang="en-US" sz="2000" dirty="0" err="1">
                  <a:latin typeface="Trebuchet MS" charset="0"/>
                </a:rPr>
                <a:t>toString</a:t>
              </a:r>
              <a:r>
                <a:rPr lang="en-US" sz="2000" dirty="0">
                  <a:latin typeface="Trebuchet MS" charset="0"/>
                </a:rPr>
                <a:t>() : String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2640" y="480"/>
              <a:ext cx="9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Example: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0914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685800"/>
            <a:ext cx="4876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219200"/>
            <a:ext cx="487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752600" y="2057400"/>
            <a:ext cx="4876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«constructor» Order(id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getID</a:t>
            </a:r>
            <a:r>
              <a:rPr lang="en-US" sz="2000" dirty="0">
                <a:solidFill>
                  <a:srgbClr val="000000"/>
                </a:solidFill>
              </a:rPr>
              <a:t>()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getUserID</a:t>
            </a:r>
            <a:r>
              <a:rPr lang="en-US" sz="2000" dirty="0">
                <a:solidFill>
                  <a:srgbClr val="000000"/>
                </a:solidFill>
              </a:rPr>
              <a:t>()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getItems</a:t>
            </a:r>
            <a:r>
              <a:rPr lang="en-US" sz="2000" dirty="0">
                <a:solidFill>
                  <a:srgbClr val="000000"/>
                </a:solidFill>
              </a:rPr>
              <a:t>() : List&lt;Item&gt;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29400" y="3505200"/>
            <a:ext cx="685800" cy="8382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15200" y="441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Item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5200" y="4953000"/>
            <a:ext cx="2971800" cy="1127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0" y="6080760"/>
            <a:ext cx="297180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// omitted for brevity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81800" y="3429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+items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4267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F501F-6762-7044-B01C-5832AAAB3784}"/>
              </a:ext>
            </a:extLst>
          </p:cNvPr>
          <p:cNvSpPr/>
          <p:nvPr/>
        </p:nvSpPr>
        <p:spPr>
          <a:xfrm>
            <a:off x="8160936" y="777240"/>
            <a:ext cx="2584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  <a:cs typeface="Calibri" panose="020F0502020204030204" pitchFamily="34" charset="0"/>
              </a:rPr>
              <a:t>Association</a:t>
            </a:r>
            <a:endParaRPr lang="en-US" dirty="0">
              <a:latin typeface="Gill Sans MT" panose="020B05020201040202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887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685800"/>
            <a:ext cx="4876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219200"/>
            <a:ext cx="487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752600" y="2057400"/>
            <a:ext cx="4876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«constructor» Order(id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getID</a:t>
            </a:r>
            <a:r>
              <a:rPr lang="en-US" sz="2000" dirty="0">
                <a:solidFill>
                  <a:srgbClr val="000000"/>
                </a:solidFill>
              </a:rPr>
              <a:t>()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getUserID</a:t>
            </a:r>
            <a:r>
              <a:rPr lang="en-US" sz="2000" dirty="0">
                <a:solidFill>
                  <a:srgbClr val="000000"/>
                </a:solidFill>
              </a:rPr>
              <a:t>()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getItems</a:t>
            </a:r>
            <a:r>
              <a:rPr lang="en-US" sz="2000" dirty="0">
                <a:solidFill>
                  <a:srgbClr val="000000"/>
                </a:solidFill>
              </a:rPr>
              <a:t>() : List&lt;Item&gt;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29400" y="3505200"/>
            <a:ext cx="685800" cy="8382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15200" y="441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Item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5200" y="4953000"/>
            <a:ext cx="2971800" cy="1127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0" y="6080760"/>
            <a:ext cx="297180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// omitted for brevity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81800" y="3429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+items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4267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19800" y="3886200"/>
            <a:ext cx="914400" cy="6858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8200" y="4572000"/>
            <a:ext cx="1524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err="1">
                <a:solidFill>
                  <a:srgbClr val="000000"/>
                </a:solidFill>
              </a:rPr>
              <a:t>mutable_list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A07FC-3082-FD4C-8340-3FA58B34775D}"/>
              </a:ext>
            </a:extLst>
          </p:cNvPr>
          <p:cNvSpPr/>
          <p:nvPr/>
        </p:nvSpPr>
        <p:spPr>
          <a:xfrm>
            <a:off x="8160936" y="777240"/>
            <a:ext cx="2584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  <a:cs typeface="Calibri" panose="020F0502020204030204" pitchFamily="34" charset="0"/>
              </a:rPr>
              <a:t>Association</a:t>
            </a:r>
            <a:endParaRPr lang="en-US" dirty="0">
              <a:latin typeface="Gill Sans MT" panose="020B05020201040202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8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685800"/>
            <a:ext cx="4876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219200"/>
            <a:ext cx="487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752600" y="2057400"/>
            <a:ext cx="4876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«constructor» Order(id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userID</a:t>
            </a:r>
            <a:r>
              <a:rPr lang="en-US" sz="2000" dirty="0">
                <a:solidFill>
                  <a:srgbClr val="000000"/>
                </a:solidFill>
              </a:rPr>
              <a:t>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getID</a:t>
            </a:r>
            <a:r>
              <a:rPr lang="en-US" sz="2000" dirty="0">
                <a:solidFill>
                  <a:srgbClr val="000000"/>
                </a:solidFill>
              </a:rPr>
              <a:t>()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getUserID</a:t>
            </a:r>
            <a:r>
              <a:rPr lang="en-US" sz="2000" dirty="0">
                <a:solidFill>
                  <a:srgbClr val="000000"/>
                </a:solidFill>
              </a:rPr>
              <a:t>()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getItems</a:t>
            </a:r>
            <a:r>
              <a:rPr lang="en-US" sz="2000" dirty="0">
                <a:solidFill>
                  <a:srgbClr val="000000"/>
                </a:solidFill>
              </a:rPr>
              <a:t>() : List&lt;Item&gt;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29400" y="3505200"/>
            <a:ext cx="685800" cy="8382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15200" y="441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Item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5200" y="4953000"/>
            <a:ext cx="2971800" cy="1127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 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0" y="6080760"/>
            <a:ext cx="297180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// omitted for brevity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81800" y="3429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+items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4267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1..*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19800" y="3886200"/>
            <a:ext cx="914400" cy="6858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8200" y="4572000"/>
            <a:ext cx="1524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err="1">
                <a:solidFill>
                  <a:srgbClr val="000000"/>
                </a:solidFill>
              </a:rPr>
              <a:t>mutable_list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" name="Folded Corner 2"/>
          <p:cNvSpPr/>
          <p:nvPr/>
        </p:nvSpPr>
        <p:spPr>
          <a:xfrm>
            <a:off x="1828800" y="5562600"/>
            <a:ext cx="3733800" cy="1143000"/>
          </a:xfrm>
          <a:prstGeom prst="foldedCorner">
            <a:avLst>
              <a:gd name="adj" fmla="val 36158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000000"/>
                </a:solidFill>
              </a:rPr>
              <a:t>This is a note.  It’s telling you that </a:t>
            </a:r>
            <a:r>
              <a:rPr lang="en-US" dirty="0" err="1">
                <a:solidFill>
                  <a:srgbClr val="000000"/>
                </a:solidFill>
              </a:rPr>
              <a:t>mutable_list</a:t>
            </a:r>
            <a:r>
              <a:rPr lang="en-US" dirty="0">
                <a:solidFill>
                  <a:srgbClr val="000000"/>
                </a:solidFill>
              </a:rPr>
              <a:t> is a container class for the Items.  It is attached to the diagram using a “note connector”.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352800" y="4953000"/>
            <a:ext cx="1219200" cy="609600"/>
          </a:xfrm>
          <a:prstGeom prst="line">
            <a:avLst/>
          </a:prstGeom>
          <a:ln w="381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14CAE6-657A-6745-AE53-2B1961E76CCE}"/>
              </a:ext>
            </a:extLst>
          </p:cNvPr>
          <p:cNvSpPr/>
          <p:nvPr/>
        </p:nvSpPr>
        <p:spPr>
          <a:xfrm>
            <a:off x="8160936" y="777240"/>
            <a:ext cx="2584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  <a:cs typeface="Calibri" panose="020F0502020204030204" pitchFamily="34" charset="0"/>
              </a:rPr>
              <a:t>Association</a:t>
            </a:r>
            <a:endParaRPr lang="en-US" dirty="0">
              <a:latin typeface="Gill Sans MT" panose="020B05020201040202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218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19600" y="6096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Actor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19600" y="1143000"/>
            <a:ext cx="29718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19600" y="1905000"/>
            <a:ext cx="2971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+tell(message : String)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+say(message : String)</a:t>
            </a:r>
          </a:p>
        </p:txBody>
      </p:sp>
      <p:sp>
        <p:nvSpPr>
          <p:cNvPr id="9" name="Isosceles Triangle 8"/>
          <p:cNvSpPr/>
          <p:nvPr/>
        </p:nvSpPr>
        <p:spPr>
          <a:xfrm>
            <a:off x="5638800" y="2743200"/>
            <a:ext cx="381000" cy="304800"/>
          </a:xfrm>
          <a:prstGeom prst="triangl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981200" y="42672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Player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981200" y="4800600"/>
            <a:ext cx="2971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-socket : Socket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981200" y="58674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+tell(message : String)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0" y="42672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NPC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58000" y="4800600"/>
            <a:ext cx="2971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-name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-description : String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8000" y="56388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+tell(message : String)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5867400" y="3657600"/>
            <a:ext cx="19431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24300" y="3657600"/>
            <a:ext cx="19431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962400" y="3657600"/>
            <a:ext cx="0" cy="609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772400" y="3657600"/>
            <a:ext cx="0" cy="609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867400" y="3048000"/>
            <a:ext cx="0" cy="609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CA6FF25-1243-CB43-9876-B27C0DEA9032}"/>
              </a:ext>
            </a:extLst>
          </p:cNvPr>
          <p:cNvSpPr/>
          <p:nvPr/>
        </p:nvSpPr>
        <p:spPr>
          <a:xfrm>
            <a:off x="7810500" y="604837"/>
            <a:ext cx="4344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Generalization (a.k.a. Inheritance)</a:t>
            </a:r>
          </a:p>
        </p:txBody>
      </p:sp>
    </p:spTree>
    <p:extLst>
      <p:ext uri="{BB962C8B-B14F-4D97-AF65-F5344CB8AC3E}">
        <p14:creationId xmlns:p14="http://schemas.microsoft.com/office/powerpoint/2010/main" val="45581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90800" y="152400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Profile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90800" y="2057400"/>
            <a:ext cx="2971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-id: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-email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firstName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 err="1">
                <a:solidFill>
                  <a:srgbClr val="000000"/>
                </a:solidFill>
              </a:rPr>
              <a:t>lastName</a:t>
            </a:r>
            <a:r>
              <a:rPr lang="en-US" sz="2000" dirty="0">
                <a:solidFill>
                  <a:srgbClr val="000000"/>
                </a:solidFill>
              </a:rPr>
              <a:t> : String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90800" y="3505200"/>
            <a:ext cx="2971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addFriend</a:t>
            </a:r>
            <a:r>
              <a:rPr lang="en-US" sz="2000" dirty="0">
                <a:solidFill>
                  <a:srgbClr val="000000"/>
                </a:solidFill>
              </a:rPr>
              <a:t>(p : Profile)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+</a:t>
            </a:r>
            <a:r>
              <a:rPr lang="en-US" sz="2000" dirty="0" err="1">
                <a:solidFill>
                  <a:srgbClr val="000000"/>
                </a:solidFill>
              </a:rPr>
              <a:t>removeFriend</a:t>
            </a:r>
            <a:r>
              <a:rPr lang="en-US" sz="2000" dirty="0">
                <a:solidFill>
                  <a:srgbClr val="000000"/>
                </a:solidFill>
              </a:rPr>
              <a:t>(p : Profile)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562600" y="2590800"/>
            <a:ext cx="60960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172200" y="2590800"/>
            <a:ext cx="0" cy="457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562600" y="3048000"/>
            <a:ext cx="609600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172200" y="25908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friends : </a:t>
            </a:r>
            <a:r>
              <a:rPr lang="en-US" dirty="0" err="1"/>
              <a:t>mutable_list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63AC2-4CB6-6744-A0AC-2D9F45F11177}"/>
              </a:ext>
            </a:extLst>
          </p:cNvPr>
          <p:cNvSpPr/>
          <p:nvPr/>
        </p:nvSpPr>
        <p:spPr>
          <a:xfrm>
            <a:off x="7892697" y="939225"/>
            <a:ext cx="36165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Gill Sans MT" panose="020B0502020104020203" pitchFamily="34" charset="77"/>
              </a:rPr>
              <a:t>Reflexive association</a:t>
            </a:r>
          </a:p>
        </p:txBody>
      </p:sp>
    </p:spTree>
    <p:extLst>
      <p:ext uri="{BB962C8B-B14F-4D97-AF65-F5344CB8AC3E}">
        <p14:creationId xmlns:p14="http://schemas.microsoft.com/office/powerpoint/2010/main" val="1703964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68265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685800"/>
            <a:ext cx="8919976" cy="4419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697400" y="6611779"/>
            <a:ext cx="1366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Courtesy: Randy Miller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553200" y="2590800"/>
            <a:ext cx="685800" cy="152400"/>
          </a:xfrm>
          <a:prstGeom prst="straightConnector1">
            <a:avLst/>
          </a:prstGeom>
          <a:ln w="3175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62800" y="2362201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000090"/>
                </a:solidFill>
              </a:rPr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422928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B5B25-D99B-434F-B632-33C7EAE6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System is Structured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396FC-984E-EE44-B6D6-D2DD68BBE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70935"/>
            <a:ext cx="6310312" cy="5364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F61E0C-F58F-394B-A5BB-029CD8FF6FA5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37380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74B3-A5D3-9D4D-8340-BDD3D785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System Behaves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A0260-A6A7-2A4E-8822-14E21A43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0" y="1589088"/>
            <a:ext cx="3746500" cy="50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2FA4C-8140-9E4B-B6F9-5D0BCA55BA68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09743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74B3-A5D3-9D4D-8340-BDD3D785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System Behaves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B6500-C107-DD47-A696-758D16729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56" y="1472636"/>
            <a:ext cx="6200688" cy="5271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A116F5-C5A7-1047-A6AA-439473A7375D}"/>
              </a:ext>
            </a:extLst>
          </p:cNvPr>
          <p:cNvSpPr txBox="1"/>
          <p:nvPr/>
        </p:nvSpPr>
        <p:spPr>
          <a:xfrm>
            <a:off x="10520362" y="6611779"/>
            <a:ext cx="1671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Created using </a:t>
            </a:r>
            <a:r>
              <a:rPr lang="en-US" sz="1000" dirty="0" err="1"/>
              <a:t>StarUML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614848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CB5C-8A78-B34E-9316-8858A4E5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Revisit Turtles (if time…)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C72FC-00A3-E44B-8624-50A5638E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creates the turtles?</a:t>
            </a:r>
          </a:p>
          <a:p>
            <a:r>
              <a:rPr lang="en-US" dirty="0"/>
              <a:t>Who handles movement of turtles on grid?</a:t>
            </a:r>
          </a:p>
          <a:p>
            <a:r>
              <a:rPr lang="en-US" dirty="0"/>
              <a:t>What happens when turtles collide?</a:t>
            </a:r>
          </a:p>
        </p:txBody>
      </p:sp>
    </p:spTree>
    <p:extLst>
      <p:ext uri="{BB962C8B-B14F-4D97-AF65-F5344CB8AC3E}">
        <p14:creationId xmlns:p14="http://schemas.microsoft.com/office/powerpoint/2010/main" val="1159196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</a:t>
            </a:r>
            <a:r>
              <a:rPr lang="en-US" dirty="0">
                <a:sym typeface="Wingdings" pitchFamily="2" charset="2"/>
              </a:rPr>
              <a:t>&lt;--&gt; Design &lt;--&gt; </a:t>
            </a:r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the “details of the requirements”</a:t>
            </a:r>
          </a:p>
          <a:p>
            <a:r>
              <a:rPr lang="en-US" dirty="0"/>
              <a:t>Requirements come from customers</a:t>
            </a:r>
          </a:p>
          <a:p>
            <a:r>
              <a:rPr lang="en-US" dirty="0"/>
              <a:t>Requirements are shaped by us through personas and user stories</a:t>
            </a:r>
          </a:p>
          <a:p>
            <a:r>
              <a:rPr lang="en-US" dirty="0"/>
              <a:t>Code is shaped through design</a:t>
            </a:r>
          </a:p>
          <a:p>
            <a:r>
              <a:rPr lang="en-US" dirty="0"/>
              <a:t>Designs evolve</a:t>
            </a:r>
          </a:p>
          <a:p>
            <a:r>
              <a:rPr lang="en-US" dirty="0"/>
              <a:t>Code must be refactored</a:t>
            </a:r>
          </a:p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561614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Total Cost of Owning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 cycles stretch</a:t>
            </a:r>
          </a:p>
          <a:p>
            <a:r>
              <a:rPr lang="en-US" dirty="0"/>
              <a:t>Bugs not fixed in most recent release</a:t>
            </a:r>
          </a:p>
          <a:p>
            <a:r>
              <a:rPr lang="en-US" dirty="0"/>
              <a:t>Load times grow</a:t>
            </a:r>
          </a:p>
          <a:p>
            <a:r>
              <a:rPr lang="en-US" dirty="0"/>
              <a:t>Crashes</a:t>
            </a:r>
          </a:p>
          <a:p>
            <a:r>
              <a:rPr lang="en-US" dirty="0"/>
              <a:t>Product rushed to market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832A5-D6DE-E348-9394-E1A0D487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512" y="1690688"/>
            <a:ext cx="2732088" cy="27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4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Total Cost of Owning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change is trivial anymore</a:t>
            </a:r>
          </a:p>
          <a:p>
            <a:r>
              <a:rPr lang="en-US" dirty="0"/>
              <a:t>Inevitable: the grand redesign by the “tiger team”</a:t>
            </a:r>
          </a:p>
          <a:p>
            <a:endParaRPr lang="en-US" dirty="0"/>
          </a:p>
          <a:p>
            <a:r>
              <a:rPr lang="en-US" dirty="0"/>
              <a:t>A short, interesting read: </a:t>
            </a:r>
            <a:r>
              <a:rPr lang="en-US" dirty="0">
                <a:hlinkClick r:id="rId2"/>
              </a:rPr>
              <a:t>https://www.jwz.org/gruntle/nomo.html</a:t>
            </a:r>
            <a:endParaRPr lang="en-US" dirty="0"/>
          </a:p>
          <a:p>
            <a:r>
              <a:rPr lang="en-US" dirty="0"/>
              <a:t>A longer, interesting read: </a:t>
            </a:r>
            <a:r>
              <a:rPr lang="en-US" u="sng" dirty="0"/>
              <a:t>Clean Code</a:t>
            </a:r>
            <a:r>
              <a:rPr lang="en-US" dirty="0"/>
              <a:t> by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358463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b="1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368288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6D93-C086-7B4F-A58E-1612C129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0DF8F-7549-AC42-A242-51FBE6CA2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read much more than it is written</a:t>
            </a:r>
          </a:p>
          <a:p>
            <a:r>
              <a:rPr lang="en-US" dirty="0"/>
              <a:t>Variables should always be named the same way</a:t>
            </a:r>
          </a:p>
          <a:p>
            <a:r>
              <a:rPr lang="en-US" dirty="0"/>
              <a:t>Same with classes, functions, and files</a:t>
            </a:r>
          </a:p>
          <a:p>
            <a:r>
              <a:rPr lang="en-US" dirty="0"/>
              <a:t>Favor readable code over comments/documentation</a:t>
            </a:r>
          </a:p>
          <a:p>
            <a:pPr lvl="1"/>
            <a:r>
              <a:rPr lang="en-US" dirty="0"/>
              <a:t>… but comment/document where needed!</a:t>
            </a:r>
          </a:p>
          <a:p>
            <a:r>
              <a:rPr lang="en-US" dirty="0"/>
              <a:t>Eschew the use of black magic! (especially w/o comments)</a:t>
            </a:r>
          </a:p>
        </p:txBody>
      </p:sp>
    </p:spTree>
    <p:extLst>
      <p:ext uri="{BB962C8B-B14F-4D97-AF65-F5344CB8AC3E}">
        <p14:creationId xmlns:p14="http://schemas.microsoft.com/office/powerpoint/2010/main" val="2636235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2476</TotalTime>
  <Words>2140</Words>
  <Application>Microsoft Macintosh PowerPoint</Application>
  <PresentationFormat>Widescreen</PresentationFormat>
  <Paragraphs>362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Courier New</vt:lpstr>
      <vt:lpstr>Gill Sans MT</vt:lpstr>
      <vt:lpstr>Times New Roman</vt:lpstr>
      <vt:lpstr>Trebuchet MS</vt:lpstr>
      <vt:lpstr>Office Theme</vt:lpstr>
      <vt:lpstr>Clean Code, Software Design, and Refactoring</vt:lpstr>
      <vt:lpstr>PowerPoint Presentation</vt:lpstr>
      <vt:lpstr>PowerPoint Presentation</vt:lpstr>
      <vt:lpstr>Overview</vt:lpstr>
      <vt:lpstr>Requirements &lt;--&gt; Design &lt;--&gt; Code</vt:lpstr>
      <vt:lpstr>The Total Cost of Owning a Mess</vt:lpstr>
      <vt:lpstr>The Total Cost of Owning a Mess</vt:lpstr>
      <vt:lpstr>Overview</vt:lpstr>
      <vt:lpstr>Initial Remarks</vt:lpstr>
      <vt:lpstr>Which is Better?</vt:lpstr>
      <vt:lpstr>PEP8 – A Style Guide for</vt:lpstr>
      <vt:lpstr>Overview</vt:lpstr>
      <vt:lpstr>First, Interactive Python</vt:lpstr>
      <vt:lpstr>PowerPoint Presentation</vt:lpstr>
      <vt:lpstr>More code quality tips</vt:lpstr>
      <vt:lpstr>PowerPoint Presentation</vt:lpstr>
      <vt:lpstr>Overview</vt:lpstr>
      <vt:lpstr>Design “Shapes” the Code</vt:lpstr>
      <vt:lpstr>SOLID Design Principles</vt:lpstr>
      <vt:lpstr>Single responsibility principle</vt:lpstr>
      <vt:lpstr>Open-closed principle</vt:lpstr>
      <vt:lpstr>Liskov substitution principle</vt:lpstr>
      <vt:lpstr>Interface segregation principle</vt:lpstr>
      <vt:lpstr>Dependency inversion principle</vt:lpstr>
      <vt:lpstr>Dependency Injection (a form of DIP)</vt:lpstr>
      <vt:lpstr>PowerPoint Presentation</vt:lpstr>
      <vt:lpstr>PowerPoint Presentation</vt:lpstr>
      <vt:lpstr>Design by Contract</vt:lpstr>
      <vt:lpstr>Design Contracts in Python</vt:lpstr>
      <vt:lpstr>Exercise: Critiquing others’ code</vt:lpstr>
      <vt:lpstr>PowerPoint Presentation</vt:lpstr>
      <vt:lpstr>How System is Used</vt:lpstr>
      <vt:lpstr>PowerPoint Presentation</vt:lpstr>
      <vt:lpstr>How System is Structured: UML Class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System is Structured</vt:lpstr>
      <vt:lpstr>How System Behaves</vt:lpstr>
      <vt:lpstr>How System Behaves</vt:lpstr>
      <vt:lpstr>Exercise: Revisit Turtles (if time…)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Code, Software Design, and Refactoring</dc:title>
  <dc:creator>Jason Shepherd</dc:creator>
  <cp:lastModifiedBy>Jason Shepherd</cp:lastModifiedBy>
  <cp:revision>135</cp:revision>
  <dcterms:created xsi:type="dcterms:W3CDTF">2019-09-05T11:17:12Z</dcterms:created>
  <dcterms:modified xsi:type="dcterms:W3CDTF">2019-09-12T16:53:41Z</dcterms:modified>
</cp:coreProperties>
</file>